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Source Code Pro"/>
      <p:regular r:id="rId14"/>
      <p:bold r:id="rId15"/>
    </p:embeddedFont>
    <p:embeddedFont>
      <p:font typeface="Oswald"/>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SourceCodePro-bold.fntdata"/><Relationship Id="rId14" Type="http://schemas.openxmlformats.org/officeDocument/2006/relationships/font" Target="fonts/SourceCodePro-regular.fntdata"/><Relationship Id="rId17" Type="http://schemas.openxmlformats.org/officeDocument/2006/relationships/font" Target="fonts/Oswald-bold.fntdata"/><Relationship Id="rId16" Type="http://schemas.openxmlformats.org/officeDocument/2006/relationships/font" Target="fonts/Oswa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c6f80d1ff_0_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c6f80d1f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c6f80d1f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c6f80d1f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c6f80d1f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c6f80d1f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lstStyle>
            <a:lvl1pPr lvl="0" algn="ctr">
              <a:spcBef>
                <a:spcPts val="0"/>
              </a:spcBef>
              <a:spcAft>
                <a:spcPts val="0"/>
              </a:spcAft>
              <a:buSzPts val="6000"/>
              <a:buNone/>
              <a:defRPr sz="6000"/>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lstStyle>
            <a:lvl1pPr lvl="0" algn="ctr">
              <a:lnSpc>
                <a:spcPct val="100000"/>
              </a:lnSpc>
              <a:spcBef>
                <a:spcPts val="0"/>
              </a:spcBef>
              <a:spcAft>
                <a:spcPts val="0"/>
              </a:spcAft>
              <a:buClr>
                <a:srgbClr val="FFFFFF"/>
              </a:buClr>
              <a:buSzPts val="3600"/>
              <a:buFont typeface="Oswald"/>
              <a:buNone/>
              <a:defRPr sz="3600">
                <a:solidFill>
                  <a:srgbClr val="FFFFFF"/>
                </a:solidFill>
                <a:latin typeface="Oswald"/>
                <a:ea typeface="Oswald"/>
                <a:cs typeface="Oswald"/>
                <a:sym typeface="Oswald"/>
              </a:defRPr>
            </a:lvl1pPr>
            <a:lvl2pPr lvl="1" algn="ctr">
              <a:lnSpc>
                <a:spcPct val="100000"/>
              </a:lnSpc>
              <a:spcBef>
                <a:spcPts val="0"/>
              </a:spcBef>
              <a:spcAft>
                <a:spcPts val="0"/>
              </a:spcAft>
              <a:buClr>
                <a:srgbClr val="FFFFFF"/>
              </a:buClr>
              <a:buSzPts val="3600"/>
              <a:buFont typeface="Oswald"/>
              <a:buNone/>
              <a:defRPr sz="3600">
                <a:solidFill>
                  <a:srgbClr val="FFFFFF"/>
                </a:solidFill>
                <a:latin typeface="Oswald"/>
                <a:ea typeface="Oswald"/>
                <a:cs typeface="Oswald"/>
                <a:sym typeface="Oswald"/>
              </a:defRPr>
            </a:lvl2pPr>
            <a:lvl3pPr lvl="2" algn="ctr">
              <a:lnSpc>
                <a:spcPct val="100000"/>
              </a:lnSpc>
              <a:spcBef>
                <a:spcPts val="0"/>
              </a:spcBef>
              <a:spcAft>
                <a:spcPts val="0"/>
              </a:spcAft>
              <a:buClr>
                <a:srgbClr val="FFFFFF"/>
              </a:buClr>
              <a:buSzPts val="3600"/>
              <a:buFont typeface="Oswald"/>
              <a:buNone/>
              <a:defRPr sz="3600">
                <a:solidFill>
                  <a:srgbClr val="FFFFFF"/>
                </a:solidFill>
                <a:latin typeface="Oswald"/>
                <a:ea typeface="Oswald"/>
                <a:cs typeface="Oswald"/>
                <a:sym typeface="Oswald"/>
              </a:defRPr>
            </a:lvl3pPr>
            <a:lvl4pPr lvl="3" algn="ctr">
              <a:lnSpc>
                <a:spcPct val="100000"/>
              </a:lnSpc>
              <a:spcBef>
                <a:spcPts val="0"/>
              </a:spcBef>
              <a:spcAft>
                <a:spcPts val="0"/>
              </a:spcAft>
              <a:buClr>
                <a:srgbClr val="FFFFFF"/>
              </a:buClr>
              <a:buSzPts val="3600"/>
              <a:buFont typeface="Oswald"/>
              <a:buNone/>
              <a:defRPr sz="3600">
                <a:solidFill>
                  <a:srgbClr val="FFFFFF"/>
                </a:solidFill>
                <a:latin typeface="Oswald"/>
                <a:ea typeface="Oswald"/>
                <a:cs typeface="Oswald"/>
                <a:sym typeface="Oswald"/>
              </a:defRPr>
            </a:lvl4pPr>
            <a:lvl5pPr lvl="4" algn="ctr">
              <a:lnSpc>
                <a:spcPct val="100000"/>
              </a:lnSpc>
              <a:spcBef>
                <a:spcPts val="0"/>
              </a:spcBef>
              <a:spcAft>
                <a:spcPts val="0"/>
              </a:spcAft>
              <a:buClr>
                <a:srgbClr val="FFFFFF"/>
              </a:buClr>
              <a:buSzPts val="3600"/>
              <a:buFont typeface="Oswald"/>
              <a:buNone/>
              <a:defRPr sz="3600">
                <a:solidFill>
                  <a:srgbClr val="FFFFFF"/>
                </a:solidFill>
                <a:latin typeface="Oswald"/>
                <a:ea typeface="Oswald"/>
                <a:cs typeface="Oswald"/>
                <a:sym typeface="Oswald"/>
              </a:defRPr>
            </a:lvl5pPr>
            <a:lvl6pPr lvl="5" algn="ctr">
              <a:lnSpc>
                <a:spcPct val="100000"/>
              </a:lnSpc>
              <a:spcBef>
                <a:spcPts val="0"/>
              </a:spcBef>
              <a:spcAft>
                <a:spcPts val="0"/>
              </a:spcAft>
              <a:buClr>
                <a:srgbClr val="FFFFFF"/>
              </a:buClr>
              <a:buSzPts val="3600"/>
              <a:buFont typeface="Oswald"/>
              <a:buNone/>
              <a:defRPr sz="3600">
                <a:solidFill>
                  <a:srgbClr val="FFFFFF"/>
                </a:solidFill>
                <a:latin typeface="Oswald"/>
                <a:ea typeface="Oswald"/>
                <a:cs typeface="Oswald"/>
                <a:sym typeface="Oswald"/>
              </a:defRPr>
            </a:lvl6pPr>
            <a:lvl7pPr lvl="6" algn="ctr">
              <a:lnSpc>
                <a:spcPct val="100000"/>
              </a:lnSpc>
              <a:spcBef>
                <a:spcPts val="0"/>
              </a:spcBef>
              <a:spcAft>
                <a:spcPts val="0"/>
              </a:spcAft>
              <a:buClr>
                <a:srgbClr val="FFFFFF"/>
              </a:buClr>
              <a:buSzPts val="3600"/>
              <a:buFont typeface="Oswald"/>
              <a:buNone/>
              <a:defRPr sz="3600">
                <a:solidFill>
                  <a:srgbClr val="FFFFFF"/>
                </a:solidFill>
                <a:latin typeface="Oswald"/>
                <a:ea typeface="Oswald"/>
                <a:cs typeface="Oswald"/>
                <a:sym typeface="Oswald"/>
              </a:defRPr>
            </a:lvl7pPr>
            <a:lvl8pPr lvl="7" algn="ctr">
              <a:lnSpc>
                <a:spcPct val="100000"/>
              </a:lnSpc>
              <a:spcBef>
                <a:spcPts val="0"/>
              </a:spcBef>
              <a:spcAft>
                <a:spcPts val="0"/>
              </a:spcAft>
              <a:buClr>
                <a:srgbClr val="FFFFFF"/>
              </a:buClr>
              <a:buSzPts val="3600"/>
              <a:buFont typeface="Oswald"/>
              <a:buNone/>
              <a:defRPr sz="3600">
                <a:solidFill>
                  <a:srgbClr val="FFFFFF"/>
                </a:solidFill>
                <a:latin typeface="Oswald"/>
                <a:ea typeface="Oswald"/>
                <a:cs typeface="Oswald"/>
                <a:sym typeface="Oswald"/>
              </a:defRPr>
            </a:lvl8pPr>
            <a:lvl9pPr lvl="8" algn="ctr">
              <a:lnSpc>
                <a:spcPct val="100000"/>
              </a:lnSpc>
              <a:spcBef>
                <a:spcPts val="0"/>
              </a:spcBef>
              <a:spcAft>
                <a:spcPts val="0"/>
              </a:spcAft>
              <a:buClr>
                <a:srgbClr val="FFFFFF"/>
              </a:buClr>
              <a:buSzPts val="3600"/>
              <a:buFont typeface="Oswald"/>
              <a:buNone/>
              <a:defRPr sz="3600">
                <a:solidFill>
                  <a:srgbClr val="FFFFFF"/>
                </a:solidFill>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3"/>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Y</a:t>
            </a:r>
            <a:endParaRPr/>
          </a:p>
        </p:txBody>
      </p:sp>
      <p:sp>
        <p:nvSpPr>
          <p:cNvPr id="63" name="Google Shape;63;p13"/>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college-readiness tool</a:t>
            </a:r>
            <a:endParaRPr/>
          </a:p>
        </p:txBody>
      </p:sp>
      <p:pic>
        <p:nvPicPr>
          <p:cNvPr id="64" name="Google Shape;64;p13"/>
          <p:cNvPicPr preferRelativeResize="0"/>
          <p:nvPr/>
        </p:nvPicPr>
        <p:blipFill>
          <a:blip r:embed="rId3">
            <a:alphaModFix/>
          </a:blip>
          <a:stretch>
            <a:fillRect/>
          </a:stretch>
        </p:blipFill>
        <p:spPr>
          <a:xfrm>
            <a:off x="3117350" y="258850"/>
            <a:ext cx="2870050" cy="2494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70" name="Google Shape;70;p1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Names: Kathryn Barnes and Kayla Mumford</a:t>
            </a:r>
            <a:endParaRPr/>
          </a:p>
          <a:p>
            <a:pPr indent="0" lvl="0" marL="0" rtl="0" algn="l">
              <a:spcBef>
                <a:spcPts val="1600"/>
              </a:spcBef>
              <a:spcAft>
                <a:spcPts val="0"/>
              </a:spcAft>
              <a:buNone/>
            </a:pPr>
            <a:r>
              <a:rPr lang="en"/>
              <a:t>Years: Junior and Senior</a:t>
            </a:r>
            <a:endParaRPr/>
          </a:p>
          <a:p>
            <a:pPr indent="0" lvl="0" marL="0" rtl="0" algn="l">
              <a:spcBef>
                <a:spcPts val="1600"/>
              </a:spcBef>
              <a:spcAft>
                <a:spcPts val="0"/>
              </a:spcAft>
              <a:buNone/>
            </a:pPr>
            <a:r>
              <a:rPr lang="en"/>
              <a:t>Majors: Industrial and Systems Engineering</a:t>
            </a:r>
            <a:endParaRPr/>
          </a:p>
          <a:p>
            <a:pPr indent="0" lvl="0" marL="0" rtl="0" algn="l">
              <a:spcBef>
                <a:spcPts val="1600"/>
              </a:spcBef>
              <a:spcAft>
                <a:spcPts val="1600"/>
              </a:spcAft>
              <a:buNone/>
            </a:pPr>
            <a:r>
              <a:rPr lang="en"/>
              <a:t>Previous Coding Experience:  basic Java, advanced VBA, other statistical languages</a:t>
            </a:r>
            <a:endParaRPr/>
          </a:p>
        </p:txBody>
      </p:sp>
      <p:pic>
        <p:nvPicPr>
          <p:cNvPr id="71" name="Google Shape;71;p14"/>
          <p:cNvPicPr preferRelativeResize="0"/>
          <p:nvPr/>
        </p:nvPicPr>
        <p:blipFill rotWithShape="1">
          <a:blip r:embed="rId3">
            <a:alphaModFix/>
          </a:blip>
          <a:srcRect b="39340" l="24967" r="5641" t="11274"/>
          <a:stretch/>
        </p:blipFill>
        <p:spPr>
          <a:xfrm>
            <a:off x="5901125" y="273733"/>
            <a:ext cx="1426500" cy="1353600"/>
          </a:xfrm>
          <a:prstGeom prst="ellipse">
            <a:avLst/>
          </a:prstGeom>
          <a:noFill/>
          <a:ln>
            <a:noFill/>
          </a:ln>
        </p:spPr>
      </p:pic>
      <p:pic>
        <p:nvPicPr>
          <p:cNvPr id="72" name="Google Shape;72;p14"/>
          <p:cNvPicPr preferRelativeResize="0"/>
          <p:nvPr/>
        </p:nvPicPr>
        <p:blipFill rotWithShape="1">
          <a:blip r:embed="rId4">
            <a:alphaModFix/>
          </a:blip>
          <a:srcRect b="31276" l="5789" r="3892" t="0"/>
          <a:stretch/>
        </p:blipFill>
        <p:spPr>
          <a:xfrm>
            <a:off x="7457675" y="272375"/>
            <a:ext cx="1426500" cy="13563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2"/>
        </a:solidFill>
      </p:bgPr>
    </p:bg>
    <p:spTree>
      <p:nvGrpSpPr>
        <p:cNvPr id="76" name="Shape 76"/>
        <p:cNvGrpSpPr/>
        <p:nvPr/>
      </p:nvGrpSpPr>
      <p:grpSpPr>
        <a:xfrm>
          <a:off x="0" y="0"/>
          <a:ext cx="0" cy="0"/>
          <a:chOff x="0" y="0"/>
          <a:chExt cx="0" cy="0"/>
        </a:xfrm>
      </p:grpSpPr>
      <p:sp>
        <p:nvSpPr>
          <p:cNvPr id="77" name="Google Shape;77;p15"/>
          <p:cNvSpPr txBox="1"/>
          <p:nvPr>
            <p:ph type="title"/>
          </p:nvPr>
        </p:nvSpPr>
        <p:spPr>
          <a:xfrm>
            <a:off x="4804375" y="528900"/>
            <a:ext cx="4081800" cy="4085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Demonstration of Need</a:t>
            </a:r>
            <a:endParaRPr/>
          </a:p>
          <a:p>
            <a:pPr indent="0" lvl="0" marL="0" rtl="0" algn="r">
              <a:spcBef>
                <a:spcPts val="1600"/>
              </a:spcBef>
              <a:spcAft>
                <a:spcPts val="0"/>
              </a:spcAft>
              <a:buNone/>
            </a:pPr>
            <a:r>
              <a:rPr i="1" lang="en" sz="2400"/>
              <a:t>Education Automation</a:t>
            </a:r>
            <a:endParaRPr/>
          </a:p>
        </p:txBody>
      </p:sp>
      <p:sp>
        <p:nvSpPr>
          <p:cNvPr id="78" name="Google Shape;78;p15"/>
          <p:cNvSpPr/>
          <p:nvPr/>
        </p:nvSpPr>
        <p:spPr>
          <a:xfrm>
            <a:off x="6450" y="0"/>
            <a:ext cx="4565400" cy="5143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txBox="1"/>
          <p:nvPr/>
        </p:nvSpPr>
        <p:spPr>
          <a:xfrm>
            <a:off x="6450" y="10175"/>
            <a:ext cx="4565400" cy="5143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000"/>
              </a:spcBef>
              <a:spcAft>
                <a:spcPts val="0"/>
              </a:spcAft>
              <a:buClr>
                <a:srgbClr val="000000"/>
              </a:buClr>
              <a:buSzPts val="1100"/>
              <a:buFont typeface="Arial"/>
              <a:buNone/>
            </a:pPr>
            <a:r>
              <a:rPr b="1" lang="en" sz="2000">
                <a:latin typeface="Oswald"/>
                <a:ea typeface="Oswald"/>
                <a:cs typeface="Oswald"/>
                <a:sym typeface="Oswald"/>
              </a:rPr>
              <a:t>Charter</a:t>
            </a:r>
            <a:endParaRPr b="1" sz="2000">
              <a:latin typeface="Oswald"/>
              <a:ea typeface="Oswald"/>
              <a:cs typeface="Oswald"/>
              <a:sym typeface="Oswald"/>
            </a:endParaRPr>
          </a:p>
          <a:p>
            <a:pPr indent="0" lvl="0" marL="0" rtl="0" algn="l">
              <a:lnSpc>
                <a:spcPct val="115000"/>
              </a:lnSpc>
              <a:spcBef>
                <a:spcPts val="600"/>
              </a:spcBef>
              <a:spcAft>
                <a:spcPts val="0"/>
              </a:spcAft>
              <a:buClr>
                <a:srgbClr val="000000"/>
              </a:buClr>
              <a:buSzPts val="1100"/>
              <a:buFont typeface="Arial"/>
              <a:buNone/>
            </a:pPr>
            <a:r>
              <a:rPr lang="en" sz="1100">
                <a:latin typeface="Oswald"/>
                <a:ea typeface="Oswald"/>
                <a:cs typeface="Oswald"/>
                <a:sym typeface="Oswald"/>
              </a:rPr>
              <a:t>To create a platform for high school seniors that utilizes quantitative data and user inputs to generate suggested college majors at select universities as well as potential career paths by the end of this hackathon.</a:t>
            </a:r>
            <a:endParaRPr sz="1100">
              <a:latin typeface="Oswald"/>
              <a:ea typeface="Oswald"/>
              <a:cs typeface="Oswald"/>
              <a:sym typeface="Oswald"/>
            </a:endParaRPr>
          </a:p>
          <a:p>
            <a:pPr indent="0" lvl="0" marL="0" rtl="0" algn="l">
              <a:lnSpc>
                <a:spcPct val="115000"/>
              </a:lnSpc>
              <a:spcBef>
                <a:spcPts val="1600"/>
              </a:spcBef>
              <a:spcAft>
                <a:spcPts val="0"/>
              </a:spcAft>
              <a:buClr>
                <a:srgbClr val="000000"/>
              </a:buClr>
              <a:buSzPts val="1100"/>
              <a:buFont typeface="Arial"/>
              <a:buNone/>
            </a:pPr>
            <a:r>
              <a:rPr lang="en">
                <a:solidFill>
                  <a:srgbClr val="666666"/>
                </a:solidFill>
                <a:latin typeface="Oswald"/>
                <a:ea typeface="Oswald"/>
                <a:cs typeface="Oswald"/>
                <a:sym typeface="Oswald"/>
              </a:rPr>
              <a:t>Key Business Goals</a:t>
            </a:r>
            <a:endParaRPr>
              <a:solidFill>
                <a:srgbClr val="666666"/>
              </a:solidFill>
              <a:latin typeface="Oswald"/>
              <a:ea typeface="Oswald"/>
              <a:cs typeface="Oswald"/>
              <a:sym typeface="Oswald"/>
            </a:endParaRPr>
          </a:p>
          <a:p>
            <a:pPr indent="-298450" lvl="0" marL="457200" rtl="0" algn="l">
              <a:lnSpc>
                <a:spcPct val="115000"/>
              </a:lnSpc>
              <a:spcBef>
                <a:spcPts val="400"/>
              </a:spcBef>
              <a:spcAft>
                <a:spcPts val="0"/>
              </a:spcAft>
              <a:buSzPts val="1100"/>
              <a:buFont typeface="Oswald"/>
              <a:buChar char="●"/>
            </a:pPr>
            <a:r>
              <a:rPr lang="en" sz="1100">
                <a:latin typeface="Oswald"/>
                <a:ea typeface="Oswald"/>
                <a:cs typeface="Oswald"/>
                <a:sym typeface="Oswald"/>
              </a:rPr>
              <a:t>Alpha model to be released by the end of the hackathon</a:t>
            </a:r>
            <a:endParaRPr sz="1100">
              <a:latin typeface="Oswald"/>
              <a:ea typeface="Oswald"/>
              <a:cs typeface="Oswald"/>
              <a:sym typeface="Oswald"/>
            </a:endParaRPr>
          </a:p>
          <a:p>
            <a:pPr indent="-298450" lvl="0" marL="457200" rtl="0" algn="l">
              <a:lnSpc>
                <a:spcPct val="115000"/>
              </a:lnSpc>
              <a:spcBef>
                <a:spcPts val="0"/>
              </a:spcBef>
              <a:spcAft>
                <a:spcPts val="0"/>
              </a:spcAft>
              <a:buSzPts val="1100"/>
              <a:buFont typeface="Oswald"/>
              <a:buChar char="●"/>
            </a:pPr>
            <a:r>
              <a:rPr lang="en" sz="1100">
                <a:latin typeface="Oswald"/>
                <a:ea typeface="Oswald"/>
                <a:cs typeface="Oswald"/>
                <a:sym typeface="Oswald"/>
              </a:rPr>
              <a:t>Beta model to be released upon further development</a:t>
            </a:r>
            <a:endParaRPr sz="1100">
              <a:latin typeface="Oswald"/>
              <a:ea typeface="Oswald"/>
              <a:cs typeface="Oswald"/>
              <a:sym typeface="Oswald"/>
            </a:endParaRPr>
          </a:p>
          <a:p>
            <a:pPr indent="0" lvl="0" marL="0" rtl="0" algn="l">
              <a:lnSpc>
                <a:spcPct val="115000"/>
              </a:lnSpc>
              <a:spcBef>
                <a:spcPts val="1600"/>
              </a:spcBef>
              <a:spcAft>
                <a:spcPts val="0"/>
              </a:spcAft>
              <a:buClr>
                <a:srgbClr val="000000"/>
              </a:buClr>
              <a:buSzPts val="1100"/>
              <a:buFont typeface="Arial"/>
              <a:buNone/>
            </a:pPr>
            <a:r>
              <a:rPr lang="en">
                <a:solidFill>
                  <a:srgbClr val="666666"/>
                </a:solidFill>
                <a:latin typeface="Oswald"/>
                <a:ea typeface="Oswald"/>
                <a:cs typeface="Oswald"/>
                <a:sym typeface="Oswald"/>
              </a:rPr>
              <a:t>Primary Market</a:t>
            </a:r>
            <a:endParaRPr>
              <a:solidFill>
                <a:srgbClr val="666666"/>
              </a:solidFill>
              <a:latin typeface="Oswald"/>
              <a:ea typeface="Oswald"/>
              <a:cs typeface="Oswald"/>
              <a:sym typeface="Oswald"/>
            </a:endParaRPr>
          </a:p>
          <a:p>
            <a:pPr indent="-298450" lvl="0" marL="457200" rtl="0" algn="l">
              <a:lnSpc>
                <a:spcPct val="115000"/>
              </a:lnSpc>
              <a:spcBef>
                <a:spcPts val="400"/>
              </a:spcBef>
              <a:spcAft>
                <a:spcPts val="0"/>
              </a:spcAft>
              <a:buSzPts val="1100"/>
              <a:buFont typeface="Oswald"/>
              <a:buChar char="●"/>
            </a:pPr>
            <a:r>
              <a:rPr lang="en" sz="1100">
                <a:latin typeface="Oswald"/>
                <a:ea typeface="Oswald"/>
                <a:cs typeface="Oswald"/>
                <a:sym typeface="Oswald"/>
              </a:rPr>
              <a:t>Young Adults</a:t>
            </a:r>
            <a:endParaRPr sz="1100">
              <a:latin typeface="Oswald"/>
              <a:ea typeface="Oswald"/>
              <a:cs typeface="Oswald"/>
              <a:sym typeface="Oswald"/>
            </a:endParaRPr>
          </a:p>
          <a:p>
            <a:pPr indent="0" lvl="0" marL="0" rtl="0" algn="l">
              <a:lnSpc>
                <a:spcPct val="115000"/>
              </a:lnSpc>
              <a:spcBef>
                <a:spcPts val="1600"/>
              </a:spcBef>
              <a:spcAft>
                <a:spcPts val="0"/>
              </a:spcAft>
              <a:buClr>
                <a:srgbClr val="000000"/>
              </a:buClr>
              <a:buSzPts val="1100"/>
              <a:buFont typeface="Arial"/>
              <a:buNone/>
            </a:pPr>
            <a:r>
              <a:rPr lang="en">
                <a:solidFill>
                  <a:srgbClr val="666666"/>
                </a:solidFill>
                <a:latin typeface="Oswald"/>
                <a:ea typeface="Oswald"/>
                <a:cs typeface="Oswald"/>
                <a:sym typeface="Oswald"/>
              </a:rPr>
              <a:t>Secondary Market</a:t>
            </a:r>
            <a:endParaRPr>
              <a:solidFill>
                <a:srgbClr val="666666"/>
              </a:solidFill>
              <a:latin typeface="Oswald"/>
              <a:ea typeface="Oswald"/>
              <a:cs typeface="Oswald"/>
              <a:sym typeface="Oswald"/>
            </a:endParaRPr>
          </a:p>
          <a:p>
            <a:pPr indent="-298450" lvl="0" marL="457200" rtl="0" algn="l">
              <a:lnSpc>
                <a:spcPct val="115000"/>
              </a:lnSpc>
              <a:spcBef>
                <a:spcPts val="400"/>
              </a:spcBef>
              <a:spcAft>
                <a:spcPts val="0"/>
              </a:spcAft>
              <a:buSzPts val="1100"/>
              <a:buFont typeface="Oswald"/>
              <a:buChar char="●"/>
            </a:pPr>
            <a:r>
              <a:rPr lang="en" sz="1100">
                <a:latin typeface="Oswald"/>
                <a:ea typeface="Oswald"/>
                <a:cs typeface="Oswald"/>
                <a:sym typeface="Oswald"/>
              </a:rPr>
              <a:t>College students who are changing majors</a:t>
            </a:r>
            <a:endParaRPr sz="1100">
              <a:latin typeface="Oswald"/>
              <a:ea typeface="Oswald"/>
              <a:cs typeface="Oswald"/>
              <a:sym typeface="Oswald"/>
            </a:endParaRPr>
          </a:p>
          <a:p>
            <a:pPr indent="-298450" lvl="0" marL="457200" rtl="0" algn="l">
              <a:lnSpc>
                <a:spcPct val="115000"/>
              </a:lnSpc>
              <a:spcBef>
                <a:spcPts val="0"/>
              </a:spcBef>
              <a:spcAft>
                <a:spcPts val="0"/>
              </a:spcAft>
              <a:buSzPts val="1100"/>
              <a:buFont typeface="Oswald"/>
              <a:buChar char="●"/>
            </a:pPr>
            <a:r>
              <a:rPr lang="en" sz="1100">
                <a:latin typeface="Oswald"/>
                <a:ea typeface="Oswald"/>
                <a:cs typeface="Oswald"/>
                <a:sym typeface="Oswald"/>
              </a:rPr>
              <a:t>Re-entering students: adults coming back to college</a:t>
            </a:r>
            <a:endParaRPr>
              <a:latin typeface="Oswald"/>
              <a:ea typeface="Oswald"/>
              <a:cs typeface="Oswald"/>
              <a:sym typeface="Oswa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6"/>
          <p:cNvSpPr txBox="1"/>
          <p:nvPr>
            <p:ph type="title"/>
          </p:nvPr>
        </p:nvSpPr>
        <p:spPr>
          <a:xfrm>
            <a:off x="265500" y="1816950"/>
            <a:ext cx="4045200" cy="150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Progression</a:t>
            </a:r>
            <a:endParaRPr/>
          </a:p>
        </p:txBody>
      </p:sp>
      <p:sp>
        <p:nvSpPr>
          <p:cNvPr id="85" name="Google Shape;85;p16"/>
          <p:cNvSpPr txBox="1"/>
          <p:nvPr>
            <p:ph idx="2" type="body"/>
          </p:nvPr>
        </p:nvSpPr>
        <p:spPr>
          <a:xfrm>
            <a:off x="4939500" y="724200"/>
            <a:ext cx="39291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Competitor Research</a:t>
            </a:r>
            <a:endParaRPr b="1"/>
          </a:p>
          <a:p>
            <a:pPr indent="-323850" lvl="0" marL="457200" rtl="0" algn="l">
              <a:spcBef>
                <a:spcPts val="0"/>
              </a:spcBef>
              <a:spcAft>
                <a:spcPts val="0"/>
              </a:spcAft>
              <a:buSzPts val="1500"/>
              <a:buChar char="●"/>
            </a:pPr>
            <a:r>
              <a:rPr lang="en" sz="1500"/>
              <a:t>College Board</a:t>
            </a:r>
            <a:endParaRPr sz="1500"/>
          </a:p>
          <a:p>
            <a:pPr indent="-323850" lvl="0" marL="457200" rtl="0" algn="l">
              <a:spcBef>
                <a:spcPts val="0"/>
              </a:spcBef>
              <a:spcAft>
                <a:spcPts val="0"/>
              </a:spcAft>
              <a:buSzPts val="1500"/>
              <a:buChar char="●"/>
            </a:pPr>
            <a:r>
              <a:rPr lang="en" sz="1500"/>
              <a:t>The Princeton Review Quiz</a:t>
            </a:r>
            <a:endParaRPr sz="1500"/>
          </a:p>
          <a:p>
            <a:pPr indent="0" lvl="0" marL="0" rtl="0" algn="l">
              <a:spcBef>
                <a:spcPts val="1600"/>
              </a:spcBef>
              <a:spcAft>
                <a:spcPts val="0"/>
              </a:spcAft>
              <a:buNone/>
            </a:pPr>
            <a:r>
              <a:rPr b="1" lang="en"/>
              <a:t>Assumptions</a:t>
            </a:r>
            <a:endParaRPr b="1"/>
          </a:p>
          <a:p>
            <a:pPr indent="-323850" lvl="0" marL="457200" rtl="0" algn="l">
              <a:spcBef>
                <a:spcPts val="0"/>
              </a:spcBef>
              <a:spcAft>
                <a:spcPts val="0"/>
              </a:spcAft>
              <a:buSzPts val="1500"/>
              <a:buChar char="●"/>
            </a:pPr>
            <a:r>
              <a:rPr lang="en" sz="1500"/>
              <a:t>The perfect user</a:t>
            </a:r>
            <a:endParaRPr sz="1500"/>
          </a:p>
          <a:p>
            <a:pPr indent="-323850" lvl="0" marL="457200" rtl="0" algn="l">
              <a:spcBef>
                <a:spcPts val="0"/>
              </a:spcBef>
              <a:spcAft>
                <a:spcPts val="0"/>
              </a:spcAft>
              <a:buSzPts val="1500"/>
              <a:buChar char="●"/>
            </a:pPr>
            <a:r>
              <a:rPr lang="en" sz="1500"/>
              <a:t>Modeled for NC State</a:t>
            </a:r>
            <a:endParaRPr sz="1500"/>
          </a:p>
          <a:p>
            <a:pPr indent="0" lvl="0" marL="0" rtl="0" algn="l">
              <a:spcBef>
                <a:spcPts val="1600"/>
              </a:spcBef>
              <a:spcAft>
                <a:spcPts val="0"/>
              </a:spcAft>
              <a:buNone/>
            </a:pPr>
            <a:r>
              <a:rPr b="1" lang="en"/>
              <a:t>Challenges</a:t>
            </a:r>
            <a:endParaRPr b="1"/>
          </a:p>
          <a:p>
            <a:pPr indent="-298450" lvl="0" marL="457200" rtl="0" algn="l">
              <a:spcBef>
                <a:spcPts val="0"/>
              </a:spcBef>
              <a:spcAft>
                <a:spcPts val="0"/>
              </a:spcAft>
              <a:buClr>
                <a:srgbClr val="000000"/>
              </a:buClr>
              <a:buSzPts val="1100"/>
              <a:buChar char="●"/>
            </a:pPr>
            <a:r>
              <a:rPr lang="en" sz="1100">
                <a:solidFill>
                  <a:srgbClr val="000000"/>
                </a:solidFill>
              </a:rPr>
              <a:t>Creating the database with thousands of universities, majors, and career paths</a:t>
            </a:r>
            <a:endParaRPr sz="1100">
              <a:solidFill>
                <a:srgbClr val="000000"/>
              </a:solidFill>
            </a:endParaRPr>
          </a:p>
          <a:p>
            <a:pPr indent="-298450" lvl="0" marL="457200" rtl="0" algn="l">
              <a:spcBef>
                <a:spcPts val="0"/>
              </a:spcBef>
              <a:spcAft>
                <a:spcPts val="0"/>
              </a:spcAft>
              <a:buClr>
                <a:srgbClr val="000000"/>
              </a:buClr>
              <a:buSzPts val="1100"/>
              <a:buChar char="●"/>
            </a:pPr>
            <a:r>
              <a:rPr lang="en" sz="1100">
                <a:solidFill>
                  <a:srgbClr val="000000"/>
                </a:solidFill>
              </a:rPr>
              <a:t>Integrating the data parsed from uploaded user profiles</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7"/>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Walkthrough of Software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8"/>
          <p:cNvSpPr txBox="1"/>
          <p:nvPr>
            <p:ph type="title"/>
          </p:nvPr>
        </p:nvSpPr>
        <p:spPr>
          <a:xfrm>
            <a:off x="312450" y="477125"/>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FF0000"/>
                </a:solidFill>
                <a:latin typeface="Georgia"/>
                <a:ea typeface="Georgia"/>
                <a:cs typeface="Georgia"/>
                <a:sym typeface="Georgia"/>
              </a:rPr>
              <a:t>c</a:t>
            </a:r>
            <a:r>
              <a:rPr b="1" lang="en">
                <a:solidFill>
                  <a:srgbClr val="38761D"/>
                </a:solidFill>
                <a:latin typeface="Georgia"/>
                <a:ea typeface="Georgia"/>
                <a:cs typeface="Georgia"/>
                <a:sym typeface="Georgia"/>
              </a:rPr>
              <a:t>h</a:t>
            </a:r>
            <a:r>
              <a:rPr b="1" lang="en">
                <a:solidFill>
                  <a:srgbClr val="E69138"/>
                </a:solidFill>
                <a:latin typeface="Georgia"/>
                <a:ea typeface="Georgia"/>
                <a:cs typeface="Georgia"/>
                <a:sym typeface="Georgia"/>
              </a:rPr>
              <a:t>o</a:t>
            </a:r>
            <a:r>
              <a:rPr b="1" lang="en">
                <a:solidFill>
                  <a:srgbClr val="0000FF"/>
                </a:solidFill>
                <a:latin typeface="Georgia"/>
                <a:ea typeface="Georgia"/>
                <a:cs typeface="Georgia"/>
                <a:sym typeface="Georgia"/>
              </a:rPr>
              <a:t>i</a:t>
            </a:r>
            <a:r>
              <a:rPr b="1" lang="en">
                <a:solidFill>
                  <a:schemeClr val="accent6"/>
                </a:solidFill>
                <a:latin typeface="Georgia"/>
                <a:ea typeface="Georgia"/>
                <a:cs typeface="Georgia"/>
                <a:sym typeface="Georgia"/>
              </a:rPr>
              <a:t>c</a:t>
            </a:r>
            <a:r>
              <a:rPr b="1" lang="en">
                <a:solidFill>
                  <a:schemeClr val="accent3"/>
                </a:solidFill>
                <a:latin typeface="Georgia"/>
                <a:ea typeface="Georgia"/>
                <a:cs typeface="Georgia"/>
                <a:sym typeface="Georgia"/>
              </a:rPr>
              <a:t>e</a:t>
            </a:r>
            <a:r>
              <a:rPr b="1" lang="en">
                <a:latin typeface="Georgia"/>
                <a:ea typeface="Georgia"/>
                <a:cs typeface="Georgia"/>
                <a:sym typeface="Georgia"/>
              </a:rPr>
              <a:t>.</a:t>
            </a:r>
            <a:endParaRPr b="1">
              <a:latin typeface="Georgia"/>
              <a:ea typeface="Georgia"/>
              <a:cs typeface="Georgia"/>
              <a:sym typeface="Georgia"/>
            </a:endParaRPr>
          </a:p>
          <a:p>
            <a:pPr indent="0" lvl="0" marL="0" rtl="0" algn="l">
              <a:spcBef>
                <a:spcPts val="0"/>
              </a:spcBef>
              <a:spcAft>
                <a:spcPts val="0"/>
              </a:spcAft>
              <a:buNone/>
            </a:pPr>
            <a:r>
              <a:t/>
            </a:r>
            <a:endParaRPr b="1" sz="800">
              <a:latin typeface="Georgia"/>
              <a:ea typeface="Georgia"/>
              <a:cs typeface="Georgia"/>
              <a:sym typeface="Georgia"/>
            </a:endParaRPr>
          </a:p>
          <a:p>
            <a:pPr indent="0" lvl="0" marL="0" rtl="0" algn="l">
              <a:spcBef>
                <a:spcPts val="0"/>
              </a:spcBef>
              <a:spcAft>
                <a:spcPts val="0"/>
              </a:spcAft>
              <a:buNone/>
            </a:pPr>
            <a:r>
              <a:rPr b="1" lang="en" sz="1200">
                <a:latin typeface="Georgia"/>
                <a:ea typeface="Georgia"/>
                <a:cs typeface="Georgia"/>
                <a:sym typeface="Georgia"/>
              </a:rPr>
              <a:t>at</a:t>
            </a:r>
            <a:endParaRPr b="1" sz="1200">
              <a:latin typeface="Georgia"/>
              <a:ea typeface="Georgia"/>
              <a:cs typeface="Georgia"/>
              <a:sym typeface="Georgia"/>
            </a:endParaRPr>
          </a:p>
        </p:txBody>
      </p:sp>
      <p:sp>
        <p:nvSpPr>
          <p:cNvPr id="96" name="Google Shape;96;p18"/>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b="1" lang="en"/>
              <a:t>choice. </a:t>
            </a:r>
            <a:r>
              <a:rPr lang="en"/>
              <a:t>website would be a branch off of the NC State website and link to NC State’s personal resources and majors</a:t>
            </a:r>
            <a:endParaRPr/>
          </a:p>
          <a:p>
            <a:pPr indent="0" lvl="0" marL="0" rtl="0" algn="l">
              <a:spcBef>
                <a:spcPts val="1600"/>
              </a:spcBef>
              <a:spcAft>
                <a:spcPts val="1600"/>
              </a:spcAft>
              <a:buNone/>
            </a:pPr>
            <a:r>
              <a:t/>
            </a:r>
            <a:endParaRPr/>
          </a:p>
        </p:txBody>
      </p:sp>
      <p:pic>
        <p:nvPicPr>
          <p:cNvPr descr="Open Chromebook laptop computer" id="97" name="Google Shape;97;p18"/>
          <p:cNvPicPr preferRelativeResize="0"/>
          <p:nvPr/>
        </p:nvPicPr>
        <p:blipFill>
          <a:blip r:embed="rId3">
            <a:alphaModFix/>
          </a:blip>
          <a:stretch>
            <a:fillRect/>
          </a:stretch>
        </p:blipFill>
        <p:spPr>
          <a:xfrm>
            <a:off x="3120438" y="815963"/>
            <a:ext cx="5921777" cy="3511574"/>
          </a:xfrm>
          <a:prstGeom prst="rect">
            <a:avLst/>
          </a:prstGeom>
          <a:noFill/>
          <a:ln>
            <a:noFill/>
          </a:ln>
        </p:spPr>
      </p:pic>
      <p:pic>
        <p:nvPicPr>
          <p:cNvPr id="98" name="Google Shape;98;p18"/>
          <p:cNvPicPr preferRelativeResize="0"/>
          <p:nvPr/>
        </p:nvPicPr>
        <p:blipFill rotWithShape="1">
          <a:blip r:embed="rId4">
            <a:alphaModFix/>
          </a:blip>
          <a:srcRect b="28411" l="22539" r="22605" t="28574"/>
          <a:stretch/>
        </p:blipFill>
        <p:spPr>
          <a:xfrm>
            <a:off x="644525" y="854650"/>
            <a:ext cx="820800" cy="483425"/>
          </a:xfrm>
          <a:prstGeom prst="rect">
            <a:avLst/>
          </a:prstGeom>
          <a:noFill/>
          <a:ln>
            <a:noFill/>
          </a:ln>
        </p:spPr>
      </p:pic>
      <p:pic>
        <p:nvPicPr>
          <p:cNvPr id="99" name="Google Shape;99;p18"/>
          <p:cNvPicPr preferRelativeResize="0"/>
          <p:nvPr/>
        </p:nvPicPr>
        <p:blipFill rotWithShape="1">
          <a:blip r:embed="rId5">
            <a:alphaModFix/>
          </a:blip>
          <a:srcRect b="16539" l="8315" r="21336" t="4132"/>
          <a:stretch/>
        </p:blipFill>
        <p:spPr>
          <a:xfrm>
            <a:off x="3854425" y="1129700"/>
            <a:ext cx="4350675" cy="24475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cxnSp>
        <p:nvCxnSpPr>
          <p:cNvPr id="104" name="Google Shape;104;p19"/>
          <p:cNvCxnSpPr/>
          <p:nvPr/>
        </p:nvCxnSpPr>
        <p:spPr>
          <a:xfrm>
            <a:off x="433425" y="3447033"/>
            <a:ext cx="3891000" cy="0"/>
          </a:xfrm>
          <a:prstGeom prst="straightConnector1">
            <a:avLst/>
          </a:prstGeom>
          <a:noFill/>
          <a:ln cap="flat" cmpd="sng" w="19050">
            <a:solidFill>
              <a:schemeClr val="lt2"/>
            </a:solidFill>
            <a:prstDash val="solid"/>
            <a:round/>
            <a:headEnd len="sm" w="sm" type="none"/>
            <a:tailEnd len="sm" w="sm" type="none"/>
          </a:ln>
        </p:spPr>
      </p:cxnSp>
      <p:cxnSp>
        <p:nvCxnSpPr>
          <p:cNvPr id="105" name="Google Shape;105;p19"/>
          <p:cNvCxnSpPr/>
          <p:nvPr/>
        </p:nvCxnSpPr>
        <p:spPr>
          <a:xfrm>
            <a:off x="4934150" y="3447033"/>
            <a:ext cx="3891000" cy="0"/>
          </a:xfrm>
          <a:prstGeom prst="straightConnector1">
            <a:avLst/>
          </a:prstGeom>
          <a:noFill/>
          <a:ln cap="flat" cmpd="sng" w="19050">
            <a:solidFill>
              <a:schemeClr val="lt2"/>
            </a:solidFill>
            <a:prstDash val="solid"/>
            <a:round/>
            <a:headEnd len="sm" w="sm" type="none"/>
            <a:tailEnd len="sm" w="sm" type="none"/>
          </a:ln>
        </p:spPr>
      </p:cxnSp>
      <p:sp>
        <p:nvSpPr>
          <p:cNvPr id="106" name="Google Shape;106;p19"/>
          <p:cNvSpPr txBox="1"/>
          <p:nvPr>
            <p:ph idx="4294967295" type="body"/>
          </p:nvPr>
        </p:nvSpPr>
        <p:spPr>
          <a:xfrm>
            <a:off x="318850" y="3572338"/>
            <a:ext cx="3999900" cy="5304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100">
                <a:solidFill>
                  <a:schemeClr val="accent3"/>
                </a:solidFill>
              </a:rPr>
              <a:t>Profile Setup</a:t>
            </a:r>
            <a:endParaRPr b="1" sz="2100">
              <a:solidFill>
                <a:schemeClr val="accent3"/>
              </a:solidFill>
            </a:endParaRPr>
          </a:p>
        </p:txBody>
      </p:sp>
      <p:sp>
        <p:nvSpPr>
          <p:cNvPr id="107" name="Google Shape;107;p19"/>
          <p:cNvSpPr txBox="1"/>
          <p:nvPr>
            <p:ph idx="4294967295" type="body"/>
          </p:nvPr>
        </p:nvSpPr>
        <p:spPr>
          <a:xfrm>
            <a:off x="318850" y="4102750"/>
            <a:ext cx="3999900" cy="764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When signing </a:t>
            </a:r>
            <a:endParaRPr sz="1200"/>
          </a:p>
        </p:txBody>
      </p:sp>
      <p:sp>
        <p:nvSpPr>
          <p:cNvPr id="108" name="Google Shape;108;p19"/>
          <p:cNvSpPr txBox="1"/>
          <p:nvPr>
            <p:ph idx="4294967295" type="body"/>
          </p:nvPr>
        </p:nvSpPr>
        <p:spPr>
          <a:xfrm>
            <a:off x="4825250" y="3572325"/>
            <a:ext cx="3999900" cy="5304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100">
                <a:solidFill>
                  <a:schemeClr val="accent3"/>
                </a:solidFill>
              </a:rPr>
              <a:t>Student Dashboard</a:t>
            </a:r>
            <a:endParaRPr b="1" sz="2100">
              <a:solidFill>
                <a:schemeClr val="accent3"/>
              </a:solidFill>
            </a:endParaRPr>
          </a:p>
        </p:txBody>
      </p:sp>
      <p:sp>
        <p:nvSpPr>
          <p:cNvPr id="109" name="Google Shape;109;p19"/>
          <p:cNvSpPr txBox="1"/>
          <p:nvPr>
            <p:ph idx="4294967295" type="body"/>
          </p:nvPr>
        </p:nvSpPr>
        <p:spPr>
          <a:xfrm>
            <a:off x="4825250" y="4102650"/>
            <a:ext cx="3999900" cy="764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Lorem ipsum dolor sit amet, consectetur adipiscing elit, sed do eiusmod tempor incididunt</a:t>
            </a:r>
            <a:endParaRPr sz="1200"/>
          </a:p>
        </p:txBody>
      </p:sp>
      <p:pic>
        <p:nvPicPr>
          <p:cNvPr id="110" name="Google Shape;110;p19"/>
          <p:cNvPicPr preferRelativeResize="0"/>
          <p:nvPr/>
        </p:nvPicPr>
        <p:blipFill rotWithShape="1">
          <a:blip r:embed="rId3">
            <a:alphaModFix/>
          </a:blip>
          <a:srcRect b="9013" l="2657" r="58431" t="11362"/>
          <a:stretch/>
        </p:blipFill>
        <p:spPr>
          <a:xfrm>
            <a:off x="433425" y="687814"/>
            <a:ext cx="3891005" cy="2488293"/>
          </a:xfrm>
          <a:prstGeom prst="rect">
            <a:avLst/>
          </a:prstGeom>
          <a:noFill/>
          <a:ln>
            <a:noFill/>
          </a:ln>
        </p:spPr>
      </p:pic>
      <p:pic>
        <p:nvPicPr>
          <p:cNvPr id="111" name="Google Shape;111;p19"/>
          <p:cNvPicPr preferRelativeResize="0"/>
          <p:nvPr/>
        </p:nvPicPr>
        <p:blipFill rotWithShape="1">
          <a:blip r:embed="rId4">
            <a:alphaModFix/>
          </a:blip>
          <a:srcRect b="9167" l="2323" r="58696" t="10979"/>
          <a:stretch/>
        </p:blipFill>
        <p:spPr>
          <a:xfrm>
            <a:off x="4934150" y="687825"/>
            <a:ext cx="3887059" cy="2488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2666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Next Steps</a:t>
            </a:r>
            <a:endParaRPr/>
          </a:p>
        </p:txBody>
      </p:sp>
      <p:sp>
        <p:nvSpPr>
          <p:cNvPr id="117" name="Google Shape;117;p20"/>
          <p:cNvSpPr txBox="1"/>
          <p:nvPr>
            <p:ph idx="1" type="body"/>
          </p:nvPr>
        </p:nvSpPr>
        <p:spPr>
          <a:xfrm>
            <a:off x="124800" y="1618200"/>
            <a:ext cx="2500200" cy="2950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Use a combination of Java and/or R to collect and parse data from various college websites</a:t>
            </a:r>
            <a:endParaRPr sz="1400"/>
          </a:p>
          <a:p>
            <a:pPr indent="-317500" lvl="0" marL="457200" rtl="0" algn="l">
              <a:spcBef>
                <a:spcPts val="0"/>
              </a:spcBef>
              <a:spcAft>
                <a:spcPts val="0"/>
              </a:spcAft>
              <a:buSzPts val="1400"/>
              <a:buChar char="●"/>
            </a:pPr>
            <a:r>
              <a:rPr lang="en" sz="1400"/>
              <a:t>Upload data into a database for website to utilize</a:t>
            </a:r>
            <a:endParaRPr sz="1400"/>
          </a:p>
          <a:p>
            <a:pPr indent="-317500" lvl="0" marL="457200" rtl="0" algn="l">
              <a:spcBef>
                <a:spcPts val="0"/>
              </a:spcBef>
              <a:spcAft>
                <a:spcPts val="0"/>
              </a:spcAft>
              <a:buSzPts val="1400"/>
              <a:buChar char="●"/>
            </a:pPr>
            <a:r>
              <a:rPr lang="en" sz="1400"/>
              <a:t>Design website using HTML/CSS/JS</a:t>
            </a:r>
            <a:endParaRPr sz="1400"/>
          </a:p>
        </p:txBody>
      </p:sp>
      <p:pic>
        <p:nvPicPr>
          <p:cNvPr id="118" name="Google Shape;118;p20"/>
          <p:cNvPicPr preferRelativeResize="0"/>
          <p:nvPr/>
        </p:nvPicPr>
        <p:blipFill rotWithShape="1">
          <a:blip r:embed="rId3">
            <a:alphaModFix/>
          </a:blip>
          <a:srcRect b="0" l="7838" r="10342" t="0"/>
          <a:stretch/>
        </p:blipFill>
        <p:spPr>
          <a:xfrm>
            <a:off x="2811810" y="0"/>
            <a:ext cx="6332191"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